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48" r:id="rId1"/>
  </p:sldMasterIdLst>
  <p:notesMasterIdLst>
    <p:notesMasterId r:id="rId6"/>
  </p:notesMasterIdLst>
  <p:handoutMasterIdLst>
    <p:handoutMasterId r:id="rId7"/>
  </p:handoutMasterIdLst>
  <p:sldIdLst>
    <p:sldId id="354" r:id="rId2"/>
    <p:sldId id="355" r:id="rId3"/>
    <p:sldId id="352" r:id="rId4"/>
    <p:sldId id="353" r:id="rId5"/>
  </p:sldIdLst>
  <p:sldSz cx="18288000" cy="10287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3241">
          <p15:clr>
            <a:srgbClr val="A4A3A4"/>
          </p15:clr>
        </p15:guide>
        <p15:guide id="4" pos="57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Computer" initials="C" lastIdx="9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811E"/>
    <a:srgbClr val="D5A017"/>
    <a:srgbClr val="6B7CA5"/>
    <a:srgbClr val="F4811E"/>
    <a:srgbClr val="F36077"/>
    <a:srgbClr val="614A7B"/>
    <a:srgbClr val="9ABB5A"/>
    <a:srgbClr val="622523"/>
    <a:srgbClr val="4AACC6"/>
    <a:srgbClr val="E985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5" autoAdjust="0"/>
    <p:restoredTop sz="92558" autoAdjust="0"/>
  </p:normalViewPr>
  <p:slideViewPr>
    <p:cSldViewPr snapToGrid="0" snapToObjects="1">
      <p:cViewPr varScale="1">
        <p:scale>
          <a:sx n="72" d="100"/>
          <a:sy n="72" d="100"/>
        </p:scale>
        <p:origin x="522" y="66"/>
      </p:cViewPr>
      <p:guideLst>
        <p:guide orient="horz" pos="1620"/>
        <p:guide pos="2880"/>
        <p:guide orient="horz" pos="3241"/>
        <p:guide pos="57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23" d="100"/>
          <a:sy n="123" d="100"/>
        </p:scale>
        <p:origin x="-2172" y="-108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5668DB0-C220-184B-97FA-632477F151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914180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94DF4B-CABE-B84A-A254-26BA8918DD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914180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A62A17D-E2B4-1F42-AC67-26D161EBFAA0}" type="datetimeFigureOut">
              <a:rPr lang="en-US"/>
              <a:pPr>
                <a:defRPr/>
              </a:pPr>
              <a:t>12/9/2023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56C11F-FC83-094C-AEC5-A49BCB34D2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914180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VNPT – MEDIA THÀNH VIÊN CỦA VNPT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3BC965-0B70-3144-81F2-77776D2365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27C23531-77F2-6E43-9610-A0DD7817F282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EA09EAB-6DC3-3641-9B8B-8C588E90F33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914180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E049E-2A5B-F745-B8A3-14886A24A3B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914180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4AFB640-4C72-3E4A-AC20-C9A4F6631798}" type="datetimeFigureOut">
              <a:rPr lang="en-US"/>
              <a:pPr>
                <a:defRPr/>
              </a:pPr>
              <a:t>12/9/2023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A0A1A48F-8D12-FC4F-90B8-F0863E9326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A7DE475B-A4AD-1143-90E5-7D158E1D62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06AC9-3F84-EF46-885F-C3BCD38AF22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914180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r>
              <a:rPr lang="en-US"/>
              <a:t>VNPT – MEDIA THÀNH VIÊN CỦA VNPT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47D09E-765A-4848-BEF7-7D2388EC2E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EA428807-8200-5D48-BB1B-DCEAC1543D97}" type="slidenum">
              <a:rPr lang="en-US" altLang="en-VN"/>
              <a:pPr/>
              <a:t>‹#›</a:t>
            </a:fld>
            <a:endParaRPr lang="en-US" altLang="en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912813" rtl="0" eaLnBrk="0" fontAlgn="base" hangingPunct="0">
      <a:spcBef>
        <a:spcPct val="30000"/>
      </a:spcBef>
      <a:spcAft>
        <a:spcPct val="0"/>
      </a:spcAft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912813" algn="l" defTabSz="912813" rtl="0" eaLnBrk="0" fontAlgn="base" hangingPunct="0">
      <a:spcBef>
        <a:spcPct val="30000"/>
      </a:spcBef>
      <a:spcAft>
        <a:spcPct val="0"/>
      </a:spcAft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827213" algn="l" defTabSz="912813" rtl="0" eaLnBrk="0" fontAlgn="base" hangingPunct="0">
      <a:spcBef>
        <a:spcPct val="30000"/>
      </a:spcBef>
      <a:spcAft>
        <a:spcPct val="0"/>
      </a:spcAft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2741613" algn="l" defTabSz="912813" rtl="0" eaLnBrk="0" fontAlgn="base" hangingPunct="0">
      <a:spcBef>
        <a:spcPct val="30000"/>
      </a:spcBef>
      <a:spcAft>
        <a:spcPct val="0"/>
      </a:spcAft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3656013" algn="l" defTabSz="912813" rtl="0" eaLnBrk="0" fontAlgn="base" hangingPunct="0">
      <a:spcBef>
        <a:spcPct val="30000"/>
      </a:spcBef>
      <a:spcAft>
        <a:spcPct val="0"/>
      </a:spcAft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4570908" algn="l" defTabSz="91418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092" algn="l" defTabSz="91418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271" algn="l" defTabSz="91418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455" algn="l" defTabSz="91418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006BC624-4281-5545-9B37-648CAF950D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698A31FB-D196-D34C-9EC2-277F83DCC2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vi-VN" altLang="en-US" dirty="0" smtClean="0"/>
              <a:t>Phần lý thuyết này sẽ giới thiệu các mô hình deep learning được ứng dụng cho việc tóm tắt video</a:t>
            </a:r>
          </a:p>
          <a:p>
            <a:pPr eaLnBrk="1" hangingPunct="1">
              <a:spcBef>
                <a:spcPct val="0"/>
              </a:spcBef>
            </a:pPr>
            <a:r>
              <a:rPr lang="vi-VN" altLang="en-US" dirty="0" smtClean="0"/>
              <a:t>Trên cơ sở này chúng ta có thể xây dựng các ứng dụng tóm tắt video cho nhiều lĩnh vực khác nhau</a:t>
            </a:r>
          </a:p>
          <a:p>
            <a:pPr eaLnBrk="1" hangingPunct="1">
              <a:spcBef>
                <a:spcPct val="0"/>
              </a:spcBef>
            </a:pPr>
            <a:r>
              <a:rPr lang="vi-VN" altLang="en-US" dirty="0" smtClean="0"/>
              <a:t>Video là sự xếp chồng của nhiều frames - 3D CNN sẽ hiệu quả trong việc trích xuất đặc trưng của video</a:t>
            </a:r>
          </a:p>
          <a:p>
            <a:pPr eaLnBrk="1" hangingPunct="1">
              <a:spcBef>
                <a:spcPct val="0"/>
              </a:spcBef>
            </a:pPr>
            <a:r>
              <a:rPr lang="vi-VN" altLang="en-US" dirty="0" smtClean="0"/>
              <a:t>LSTM giúp cho mô hình nắm bắt được sự tương quan tuần tự giữa các frame với nhau</a:t>
            </a:r>
          </a:p>
          <a:p>
            <a:pPr eaLnBrk="1" hangingPunct="1">
              <a:spcBef>
                <a:spcPct val="0"/>
              </a:spcBef>
            </a:pPr>
            <a:endParaRPr lang="vi-VN" altLang="en-US" dirty="0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7C5B1F79-D8EF-C845-A8D2-3C75CCB0A32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804AEACF-D270-CC41-A68C-9BE28141878C}" type="slidenum">
              <a:rPr lang="en-US" altLang="en-US" sz="1200"/>
              <a:pPr/>
              <a:t>0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71117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006BC624-4281-5545-9B37-648CAF950D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698A31FB-D196-D34C-9EC2-277F83DCC2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vi-VN" altLang="en-US" dirty="0" smtClean="0"/>
              <a:t>Phần lý thuyết này sẽ giới thiệu các mô hình deep learning được ứng dụng cho việc tóm tắt video</a:t>
            </a:r>
          </a:p>
          <a:p>
            <a:pPr eaLnBrk="1" hangingPunct="1">
              <a:spcBef>
                <a:spcPct val="0"/>
              </a:spcBef>
            </a:pPr>
            <a:r>
              <a:rPr lang="vi-VN" altLang="en-US" dirty="0" smtClean="0"/>
              <a:t>Trên cơ sở này chúng ta có thể xây dựng các ứng dụng tóm tắt video cho nhiều lĩnh vực khác nhau</a:t>
            </a:r>
          </a:p>
          <a:p>
            <a:pPr eaLnBrk="1" hangingPunct="1">
              <a:spcBef>
                <a:spcPct val="0"/>
              </a:spcBef>
            </a:pPr>
            <a:r>
              <a:rPr lang="vi-VN" altLang="en-US" dirty="0" smtClean="0"/>
              <a:t>Video là sự xếp chồng của nhiều frames - 3D CNN sẽ hiệu quả trong việc trích xuất đặc trưng của video</a:t>
            </a:r>
          </a:p>
          <a:p>
            <a:pPr eaLnBrk="1" hangingPunct="1">
              <a:spcBef>
                <a:spcPct val="0"/>
              </a:spcBef>
            </a:pPr>
            <a:r>
              <a:rPr lang="vi-VN" altLang="en-US" dirty="0" smtClean="0"/>
              <a:t>LSTM giúp cho mô hình nắm bắt được sự tương quan tuần tự giữa các frame với nhau</a:t>
            </a:r>
          </a:p>
          <a:p>
            <a:pPr eaLnBrk="1" hangingPunct="1">
              <a:spcBef>
                <a:spcPct val="0"/>
              </a:spcBef>
            </a:pPr>
            <a:endParaRPr lang="vi-VN" altLang="en-US" dirty="0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7C5B1F79-D8EF-C845-A8D2-3C75CCB0A32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804AEACF-D270-CC41-A68C-9BE28141878C}" type="slidenum">
              <a:rPr lang="en-US" altLang="en-US" sz="1200"/>
              <a:pPr/>
              <a:t>1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3767589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006BC624-4281-5545-9B37-648CAF950D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698A31FB-D196-D34C-9EC2-277F83DCC2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vi-VN" altLang="en-US" sz="2400" dirty="0" smtClean="0">
                <a:latin typeface="Roboto"/>
              </a:rPr>
              <a:t>Crawl video từ các kênh youtube nổi tiếng có nhiều lượt view</a:t>
            </a:r>
          </a:p>
          <a:p>
            <a:pPr marL="342900" indent="-342900">
              <a:lnSpc>
                <a:spcPct val="130000"/>
              </a:lnSpc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vi-VN" altLang="en-US" sz="2400" dirty="0" smtClean="0">
                <a:latin typeface="Roboto"/>
              </a:rPr>
              <a:t>Chia nhỏ video thành các clip cảnh quay và gắn nhãn</a:t>
            </a:r>
          </a:p>
          <a:p>
            <a:pPr eaLnBrk="1" hangingPunct="1">
              <a:spcBef>
                <a:spcPct val="0"/>
              </a:spcBef>
            </a:pPr>
            <a:endParaRPr lang="vi-VN" altLang="en-US" dirty="0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7C5B1F79-D8EF-C845-A8D2-3C75CCB0A32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804AEACF-D270-CC41-A68C-9BE28141878C}" type="slidenum">
              <a:rPr lang="en-US" altLang="en-US" sz="1200"/>
              <a:pPr/>
              <a:t>2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2646877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006BC624-4281-5545-9B37-648CAF950D4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698A31FB-D196-D34C-9EC2-277F83DCC2D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vi-VN" altLang="en-US" dirty="0"/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7C5B1F79-D8EF-C845-A8D2-3C75CCB0A32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fld id="{804AEACF-D270-CC41-A68C-9BE28141878C}" type="slidenum">
              <a:rPr lang="en-US" altLang="en-US" sz="1200"/>
              <a:pPr/>
              <a:t>3</a:t>
            </a:fld>
            <a:endParaRPr lang="en-US" altLang="en-US" sz="1200"/>
          </a:p>
        </p:txBody>
      </p:sp>
    </p:spTree>
    <p:extLst>
      <p:ext uri="{BB962C8B-B14F-4D97-AF65-F5344CB8AC3E}">
        <p14:creationId xmlns:p14="http://schemas.microsoft.com/office/powerpoint/2010/main" val="1573936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emf"/><Relationship Id="rId4" Type="http://schemas.openxmlformats.org/officeDocument/2006/relationships/oleObject" Target="../embeddings/oleObject1.bin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328AC-4442-441F-BAEF-456A4CD0BA3A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CC97A-41E6-4A7A-A8FF-9176BF1BD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636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VNPT - MEDIA THÀNH VIÊN CỦA VNPT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07EB0-56A8-B841-B347-E80DAF59A2EF}" type="slidenum">
              <a:rPr lang="en-US" altLang="en-VN" smtClean="0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358695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VNPT - MEDIA THÀNH VIÊN CỦA VNPT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321A4-2665-D147-A7A4-A25A4C4FEA2A}" type="slidenum">
              <a:rPr lang="en-US" altLang="en-VN" smtClean="0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410812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6" hidden="1">
            <a:extLst>
              <a:ext uri="{FF2B5EF4-FFF2-40B4-BE49-F238E27FC236}">
                <a16:creationId xmlns:a16="http://schemas.microsoft.com/office/drawing/2014/main" id="{CD873FFE-637E-2E43-AE34-FC246F7B99D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3175" y="3175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" name="think-cell Slide" r:id="rId4" imgW="38100" imgH="38100" progId="TCLayout.ActiveDocument.1">
                  <p:embed/>
                </p:oleObj>
              </mc:Choice>
              <mc:Fallback>
                <p:oleObj name="think-cell Slide" r:id="rId4" imgW="38100" imgH="38100" progId="TCLayout.ActiveDocument.1">
                  <p:embed/>
                  <p:pic>
                    <p:nvPicPr>
                      <p:cNvPr id="5" name="Object 6" hidden="1">
                        <a:extLst>
                          <a:ext uri="{FF2B5EF4-FFF2-40B4-BE49-F238E27FC236}">
                            <a16:creationId xmlns:a16="http://schemas.microsoft.com/office/drawing/2014/main" id="{CD873FFE-637E-2E43-AE34-FC246F7B99DF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175" y="3175"/>
                        <a:ext cx="1588" cy="15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04DEB81F-D135-6F4C-85FE-FC067FDE0F41}"/>
              </a:ext>
            </a:extLst>
          </p:cNvPr>
          <p:cNvSpPr/>
          <p:nvPr userDrawn="1"/>
        </p:nvSpPr>
        <p:spPr>
          <a:xfrm>
            <a:off x="0" y="10186988"/>
            <a:ext cx="18288000" cy="100012"/>
          </a:xfrm>
          <a:prstGeom prst="rect">
            <a:avLst/>
          </a:prstGeom>
          <a:gradFill>
            <a:gsLst>
              <a:gs pos="0">
                <a:schemeClr val="accent3"/>
              </a:gs>
              <a:gs pos="51000">
                <a:schemeClr val="accent4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18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399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C620662-5631-D142-B95A-6C4D601FC31E}"/>
              </a:ext>
            </a:extLst>
          </p:cNvPr>
          <p:cNvSpPr/>
          <p:nvPr userDrawn="1"/>
        </p:nvSpPr>
        <p:spPr>
          <a:xfrm>
            <a:off x="17197388" y="9577388"/>
            <a:ext cx="587375" cy="7096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18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399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E3F979-C333-EA4F-A2BE-FFB3635733A1}"/>
              </a:ext>
            </a:extLst>
          </p:cNvPr>
          <p:cNvSpPr/>
          <p:nvPr userDrawn="1"/>
        </p:nvSpPr>
        <p:spPr>
          <a:xfrm>
            <a:off x="503238" y="479425"/>
            <a:ext cx="1189037" cy="12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28" tIns="68564" rIns="137128" bIns="68564" anchor="ctr"/>
          <a:lstStyle/>
          <a:p>
            <a:pPr algn="ctr" defTabSz="91418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399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3451D46-D08D-924E-981E-5FAAA6CC4B45}"/>
              </a:ext>
            </a:extLst>
          </p:cNvPr>
          <p:cNvSpPr/>
          <p:nvPr userDrawn="1"/>
        </p:nvSpPr>
        <p:spPr>
          <a:xfrm>
            <a:off x="1692275" y="479425"/>
            <a:ext cx="323850" cy="127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28" tIns="68564" rIns="137128" bIns="68564" anchor="ctr"/>
          <a:lstStyle/>
          <a:p>
            <a:pPr algn="ctr" defTabSz="91418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399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CCD9053-6E4C-8C46-BD0A-6C0082D68B17}"/>
              </a:ext>
            </a:extLst>
          </p:cNvPr>
          <p:cNvSpPr/>
          <p:nvPr userDrawn="1"/>
        </p:nvSpPr>
        <p:spPr>
          <a:xfrm>
            <a:off x="2341563" y="479425"/>
            <a:ext cx="323850" cy="12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28" tIns="68564" rIns="137128" bIns="68564" anchor="ctr"/>
          <a:lstStyle/>
          <a:p>
            <a:pPr algn="ctr" defTabSz="91418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399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4A7E54-747C-5C44-959B-6137A4B57040}"/>
              </a:ext>
            </a:extLst>
          </p:cNvPr>
          <p:cNvSpPr/>
          <p:nvPr userDrawn="1"/>
        </p:nvSpPr>
        <p:spPr>
          <a:xfrm>
            <a:off x="2016125" y="479425"/>
            <a:ext cx="325438" cy="127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7128" tIns="68564" rIns="137128" bIns="68564" anchor="ctr"/>
          <a:lstStyle/>
          <a:p>
            <a:pPr algn="ctr" defTabSz="91418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399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511" y="765579"/>
            <a:ext cx="17282980" cy="830868"/>
          </a:xfrm>
        </p:spPr>
        <p:txBody>
          <a:bodyPr lIns="0" tIns="0" rIns="0" bIns="0" anchor="t">
            <a:spAutoFit/>
          </a:bodyPr>
          <a:lstStyle>
            <a:lvl1pPr>
              <a:defRPr sz="5399" b="0">
                <a:solidFill>
                  <a:schemeClr val="accent4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511" y="2424170"/>
            <a:ext cx="17282980" cy="6841276"/>
          </a:xfrm>
        </p:spPr>
        <p:txBody>
          <a:bodyPr>
            <a:normAutofit/>
          </a:bodyPr>
          <a:lstStyle>
            <a:lvl1pPr>
              <a:defRPr sz="2100">
                <a:latin typeface="+mn-lt"/>
              </a:defRPr>
            </a:lvl1pPr>
            <a:lvl2pPr>
              <a:defRPr sz="2100">
                <a:latin typeface="+mn-lt"/>
              </a:defRPr>
            </a:lvl2pPr>
            <a:lvl3pPr>
              <a:defRPr sz="2100">
                <a:latin typeface="+mn-lt"/>
              </a:defRPr>
            </a:lvl3pPr>
            <a:lvl4pPr>
              <a:defRPr sz="2100">
                <a:latin typeface="+mn-lt"/>
              </a:defRPr>
            </a:lvl4pPr>
            <a:lvl5pPr>
              <a:defRPr sz="2100"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502511" y="1502556"/>
            <a:ext cx="17282980" cy="476140"/>
          </a:xfrm>
        </p:spPr>
        <p:txBody>
          <a:bodyPr lIns="0" tIns="0" rIns="0" bIns="0">
            <a:noAutofit/>
          </a:bodyPr>
          <a:lstStyle>
            <a:lvl1pPr marL="0" indent="0" algn="l" defTabSz="137118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999" b="0" kern="1200" dirty="0" smtClean="0">
                <a:solidFill>
                  <a:schemeClr val="accent5"/>
                </a:solidFill>
                <a:latin typeface="+mn-lt"/>
                <a:ea typeface="+mj-ea"/>
                <a:cs typeface="+mj-cs"/>
              </a:defRPr>
            </a:lvl1pPr>
            <a:lvl2pPr marL="685594" indent="0" algn="l" defTabSz="137118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199" b="0" kern="1200" dirty="0" smtClean="0">
                <a:solidFill>
                  <a:schemeClr val="accent4"/>
                </a:solidFill>
                <a:latin typeface="+mn-lt"/>
                <a:ea typeface="+mj-ea"/>
                <a:cs typeface="+mj-cs"/>
              </a:defRPr>
            </a:lvl2pPr>
            <a:lvl3pPr marL="1371189" indent="0" algn="l" defTabSz="137118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199" b="0" kern="1200" dirty="0" smtClean="0">
                <a:solidFill>
                  <a:schemeClr val="accent4"/>
                </a:solidFill>
                <a:latin typeface="+mn-lt"/>
                <a:ea typeface="+mj-ea"/>
                <a:cs typeface="+mj-cs"/>
              </a:defRPr>
            </a:lvl3pPr>
            <a:lvl4pPr marL="2056783" indent="0" algn="l" defTabSz="137118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199" b="0" kern="1200" dirty="0" smtClean="0">
                <a:solidFill>
                  <a:schemeClr val="accent4"/>
                </a:solidFill>
                <a:latin typeface="+mn-lt"/>
                <a:ea typeface="+mj-ea"/>
                <a:cs typeface="+mj-cs"/>
              </a:defRPr>
            </a:lvl4pPr>
            <a:lvl5pPr marL="2742377" indent="0" algn="l" defTabSz="137118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199" b="0" kern="1200" dirty="0">
                <a:solidFill>
                  <a:schemeClr val="accent4"/>
                </a:solidFill>
                <a:latin typeface="+mn-lt"/>
                <a:ea typeface="+mj-ea"/>
                <a:cs typeface="+mj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74C02B0A-3F15-0644-85C1-DD8E13DB2667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503238" y="9678988"/>
            <a:ext cx="4114800" cy="547687"/>
          </a:xfrm>
        </p:spPr>
        <p:txBody>
          <a:bodyPr/>
          <a:lstStyle>
            <a:lvl1pPr>
              <a:defRPr sz="1500"/>
            </a:lvl1pPr>
          </a:lstStyle>
          <a:p>
            <a:pPr>
              <a:defRPr/>
            </a:pPr>
            <a:fld id="{5D3A4839-066D-634B-A069-918B41A4B1CA}" type="datetime1">
              <a:rPr lang="en-US"/>
              <a:pPr>
                <a:defRPr/>
              </a:pPr>
              <a:t>12/9/2023</a:t>
            </a:fld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B538E284-7584-1C41-948C-8E012D94951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6057900" y="9678988"/>
            <a:ext cx="6172200" cy="547687"/>
          </a:xfrm>
        </p:spPr>
        <p:txBody>
          <a:bodyPr/>
          <a:lstStyle>
            <a:lvl1pPr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9EDF0677-D836-794F-A3D3-8945447434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7197388" y="9678988"/>
            <a:ext cx="587375" cy="547687"/>
          </a:xfrm>
        </p:spPr>
        <p:txBody>
          <a:bodyPr/>
          <a:lstStyle>
            <a:lvl1pPr algn="ctr">
              <a:defRPr sz="1500">
                <a:solidFill>
                  <a:srgbClr val="8064A2"/>
                </a:solidFill>
              </a:defRPr>
            </a:lvl1pPr>
          </a:lstStyle>
          <a:p>
            <a:fld id="{A1330A50-1257-DE47-9FBF-4A440C5A115B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6775740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078707" y="567929"/>
            <a:ext cx="8065293" cy="8065293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913068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078707" y="567929"/>
            <a:ext cx="8065293" cy="8065293"/>
          </a:xfrm>
          <a:custGeom>
            <a:avLst/>
            <a:gdLst>
              <a:gd name="connsiteX0" fmla="*/ 2478881 w 4957762"/>
              <a:gd name="connsiteY0" fmla="*/ 0 h 4957762"/>
              <a:gd name="connsiteX1" fmla="*/ 4957762 w 4957762"/>
              <a:gd name="connsiteY1" fmla="*/ 2478881 h 4957762"/>
              <a:gd name="connsiteX2" fmla="*/ 2478881 w 4957762"/>
              <a:gd name="connsiteY2" fmla="*/ 4957762 h 4957762"/>
              <a:gd name="connsiteX3" fmla="*/ 0 w 4957762"/>
              <a:gd name="connsiteY3" fmla="*/ 2478881 h 4957762"/>
              <a:gd name="connsiteX4" fmla="*/ 2478881 w 4957762"/>
              <a:gd name="connsiteY4" fmla="*/ 0 h 4957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57762" h="4957762">
                <a:moveTo>
                  <a:pt x="2478881" y="0"/>
                </a:moveTo>
                <a:cubicBezTo>
                  <a:pt x="3847929" y="0"/>
                  <a:pt x="4957762" y="1109833"/>
                  <a:pt x="4957762" y="2478881"/>
                </a:cubicBezTo>
                <a:cubicBezTo>
                  <a:pt x="4957762" y="3847929"/>
                  <a:pt x="3847929" y="4957762"/>
                  <a:pt x="2478881" y="4957762"/>
                </a:cubicBezTo>
                <a:cubicBezTo>
                  <a:pt x="1109833" y="4957762"/>
                  <a:pt x="0" y="3847929"/>
                  <a:pt x="0" y="2478881"/>
                </a:cubicBezTo>
                <a:cubicBezTo>
                  <a:pt x="0" y="1109833"/>
                  <a:pt x="1109833" y="0"/>
                  <a:pt x="2478881" y="0"/>
                </a:cubicBezTo>
                <a:close/>
              </a:path>
            </a:pathLst>
          </a:custGeom>
        </p:spPr>
        <p:txBody>
          <a:bodyPr rtlCol="0">
            <a:noAutofit/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9920913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FCBA02C-0BCE-B747-B21A-AA74571762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7259300" y="466725"/>
            <a:ext cx="514350" cy="547688"/>
          </a:xfrm>
          <a:solidFill>
            <a:schemeClr val="accent1"/>
          </a:solidFill>
        </p:spPr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fld id="{B8E0565A-11E2-4F42-B072-ED56BF13E034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444492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328AC-4442-441F-BAEF-456A4CD0BA3A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BFFA5D4-CE82-684E-A9E3-345D31D06D77}"/>
              </a:ext>
            </a:extLst>
          </p:cNvPr>
          <p:cNvSpPr/>
          <p:nvPr userDrawn="1"/>
        </p:nvSpPr>
        <p:spPr>
          <a:xfrm>
            <a:off x="17433925" y="9566275"/>
            <a:ext cx="482600" cy="484188"/>
          </a:xfrm>
          <a:prstGeom prst="ellipse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18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8" name="Picture 2" descr="H:\THUHA\SLIDE\SLIDE-VNPT-MEDIA-NTS\DESIGN\LOGO\thanhvien-01.png">
            <a:extLst>
              <a:ext uri="{FF2B5EF4-FFF2-40B4-BE49-F238E27FC236}">
                <a16:creationId xmlns:a16="http://schemas.microsoft.com/office/drawing/2014/main" id="{B14AF6BA-5D54-1645-A7B2-648F5D9B17D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70113" y="9686925"/>
            <a:ext cx="2370137" cy="242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90351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VNPT - MEDIA THÀNH VIÊN CỦA VNPT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615C3-B007-FC41-B70D-ED675F55360F}" type="slidenum">
              <a:rPr lang="en-US" altLang="en-VN" smtClean="0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4002262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VNPT - MEDIA THÀNH VIÊN CỦA VNPT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A0C1D-4098-6D46-A95F-EE2F0349225E}" type="slidenum">
              <a:rPr lang="en-US" altLang="en-VN" smtClean="0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73679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VNPT - MEDIA THÀNH VIÊN CỦA VNPT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8840AB-413A-9E41-883A-4EF5613020A8}" type="slidenum">
              <a:rPr lang="en-US" altLang="en-VN" smtClean="0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2033612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VNPT - MEDIA THÀNH VIÊN CỦA VNPT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BAE632-74AD-EE42-A76B-3DB8C8CE677C}" type="slidenum">
              <a:rPr lang="en-US" altLang="en-VN" smtClean="0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2857235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VNPT - MEDIA THÀNH VIÊN CỦA VNPT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A091F-5148-7749-8CC6-5490B088D3AA}" type="slidenum">
              <a:rPr lang="en-US" altLang="en-VN" smtClean="0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097746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VNPT - MEDIA THÀNH VIÊN CỦA VNPT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F6D39D-1213-2C4C-8E4E-D1E2108299C0}" type="slidenum">
              <a:rPr lang="en-US" altLang="en-VN" smtClean="0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2767349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VNPT - MEDIA THÀNH VIÊN CỦA VNPT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1736A-7AC9-FB49-A9AF-B8AEB76DFB22}" type="slidenum">
              <a:rPr lang="en-US" altLang="en-VN" smtClean="0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749042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US"/>
              <a:t>VNPT - MEDIA THÀNH VIÊN CỦA VNPT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39765-D900-3E43-9EBB-7FEE8D739B24}" type="slidenum">
              <a:rPr lang="en-US" altLang="en-VN" smtClean="0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2663080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44" r:id="rId12"/>
    <p:sldLayoutId id="2147483745" r:id="rId13"/>
    <p:sldLayoutId id="2147483746" r:id="rId14"/>
    <p:sldLayoutId id="2147483747" r:id="rId15"/>
  </p:sldLayoutIdLst>
  <p:hf hdr="0" ftr="0" dt="0"/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file:///C:\Users\tuannn17\Videos\Captures\20230906_v1.1%20&#8211;%20executor.py%202023-09-27%2009-58-39.mp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D:\3.%20Private\&#272;&#7873;%20t&#224;i\EventDetection.p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TextBox 113">
            <a:extLst>
              <a:ext uri="{FF2B5EF4-FFF2-40B4-BE49-F238E27FC236}">
                <a16:creationId xmlns:a16="http://schemas.microsoft.com/office/drawing/2014/main" id="{9DEC3D38-BF15-DA48-AC18-658A11A26D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29250" y="-2782888"/>
            <a:ext cx="1841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FA9B2E-8F16-0643-8738-3086CC7FCBF8}"/>
              </a:ext>
            </a:extLst>
          </p:cNvPr>
          <p:cNvSpPr txBox="1"/>
          <p:nvPr/>
        </p:nvSpPr>
        <p:spPr>
          <a:xfrm>
            <a:off x="1281514" y="47493"/>
            <a:ext cx="15785782" cy="759381"/>
          </a:xfrm>
          <a:prstGeom prst="rect">
            <a:avLst/>
          </a:prstGeom>
        </p:spPr>
        <p:txBody>
          <a:bodyPr vert="horz" lIns="129878" tIns="64938" rIns="129878" bIns="64938" rtlCol="0" anchor="ctr">
            <a:normAutofit fontScale="25000" lnSpcReduction="20000"/>
          </a:bodyPr>
          <a:lstStyle/>
          <a:p>
            <a:pPr>
              <a:lnSpc>
                <a:spcPct val="200000"/>
              </a:lnSpc>
            </a:pP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04.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endParaRPr lang="en-US" sz="17600" b="1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endParaRPr lang="en-US" sz="4200" b="1" dirty="0">
              <a:solidFill>
                <a:srgbClr val="007A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7" name="任意多边形: 形状 22">
            <a:extLst>
              <a:ext uri="{FF2B5EF4-FFF2-40B4-BE49-F238E27FC236}">
                <a16:creationId xmlns:a16="http://schemas.microsoft.com/office/drawing/2014/main" id="{DDE0FF3E-7589-F04C-AF32-76C0D84E7299}"/>
              </a:ext>
            </a:extLst>
          </p:cNvPr>
          <p:cNvSpPr/>
          <p:nvPr/>
        </p:nvSpPr>
        <p:spPr>
          <a:xfrm>
            <a:off x="0" y="10959"/>
            <a:ext cx="1400782" cy="759381"/>
          </a:xfrm>
          <a:custGeom>
            <a:avLst/>
            <a:gdLst>
              <a:gd name="connsiteX0" fmla="*/ 0 w 1072397"/>
              <a:gd name="connsiteY0" fmla="*/ 0 h 581359"/>
              <a:gd name="connsiteX1" fmla="*/ 162311 w 1072397"/>
              <a:gd name="connsiteY1" fmla="*/ 0 h 581359"/>
              <a:gd name="connsiteX2" fmla="*/ 225584 w 1072397"/>
              <a:gd name="connsiteY2" fmla="*/ 0 h 581359"/>
              <a:gd name="connsiteX3" fmla="*/ 248061 w 1072397"/>
              <a:gd name="connsiteY3" fmla="*/ 0 h 581359"/>
              <a:gd name="connsiteX4" fmla="*/ 986647 w 1072397"/>
              <a:gd name="connsiteY4" fmla="*/ 0 h 581359"/>
              <a:gd name="connsiteX5" fmla="*/ 1072397 w 1072397"/>
              <a:gd name="connsiteY5" fmla="*/ 0 h 581359"/>
              <a:gd name="connsiteX6" fmla="*/ 661927 w 1072397"/>
              <a:gd name="connsiteY6" fmla="*/ 581359 h 581359"/>
              <a:gd name="connsiteX7" fmla="*/ 255632 w 1072397"/>
              <a:gd name="connsiteY7" fmla="*/ 581359 h 581359"/>
              <a:gd name="connsiteX8" fmla="*/ 225584 w 1072397"/>
              <a:gd name="connsiteY8" fmla="*/ 581359 h 581359"/>
              <a:gd name="connsiteX9" fmla="*/ 0 w 1072397"/>
              <a:gd name="connsiteY9" fmla="*/ 581359 h 58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2397" h="581359">
                <a:moveTo>
                  <a:pt x="0" y="0"/>
                </a:moveTo>
                <a:lnTo>
                  <a:pt x="162311" y="0"/>
                </a:lnTo>
                <a:lnTo>
                  <a:pt x="225584" y="0"/>
                </a:lnTo>
                <a:lnTo>
                  <a:pt x="248061" y="0"/>
                </a:lnTo>
                <a:lnTo>
                  <a:pt x="986647" y="0"/>
                </a:lnTo>
                <a:lnTo>
                  <a:pt x="1072397" y="0"/>
                </a:lnTo>
                <a:lnTo>
                  <a:pt x="661927" y="581359"/>
                </a:lnTo>
                <a:lnTo>
                  <a:pt x="255632" y="581359"/>
                </a:lnTo>
                <a:lnTo>
                  <a:pt x="225584" y="581359"/>
                </a:lnTo>
                <a:lnTo>
                  <a:pt x="0" y="581359"/>
                </a:lnTo>
                <a:close/>
              </a:path>
            </a:pathLst>
          </a:custGeom>
          <a:solidFill>
            <a:srgbClr val="005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5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53EC6A-01B4-354F-8745-4A401CCD5D25}"/>
              </a:ext>
            </a:extLst>
          </p:cNvPr>
          <p:cNvSpPr/>
          <p:nvPr/>
        </p:nvSpPr>
        <p:spPr>
          <a:xfrm>
            <a:off x="8353429" y="-2790"/>
            <a:ext cx="1581150" cy="45720"/>
          </a:xfrm>
          <a:prstGeom prst="rect">
            <a:avLst/>
          </a:prstGeom>
          <a:gradFill flip="none" rotWithShape="1">
            <a:gsLst>
              <a:gs pos="0">
                <a:srgbClr val="0166B4"/>
              </a:gs>
              <a:gs pos="100000">
                <a:srgbClr val="1CD4E4"/>
              </a:gs>
            </a:gsLst>
            <a:lin ang="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18" tIns="45710" rIns="91418" bIns="45710" spcCol="0" rtlCol="0" anchor="ctr"/>
          <a:lstStyle/>
          <a:p>
            <a:pPr algn="ctr"/>
            <a:endParaRPr lang="en-US"/>
          </a:p>
        </p:txBody>
      </p:sp>
      <p:sp>
        <p:nvSpPr>
          <p:cNvPr id="154" name="Slide Number Placeholder 4">
            <a:extLst>
              <a:ext uri="{FF2B5EF4-FFF2-40B4-BE49-F238E27FC236}">
                <a16:creationId xmlns:a16="http://schemas.microsoft.com/office/drawing/2014/main" id="{7F6F7D68-79BE-0742-B20B-F7985930185C}"/>
              </a:ext>
            </a:extLst>
          </p:cNvPr>
          <p:cNvSpPr txBox="1">
            <a:spLocks/>
          </p:cNvSpPr>
          <p:nvPr/>
        </p:nvSpPr>
        <p:spPr>
          <a:xfrm>
            <a:off x="17440491" y="9659177"/>
            <a:ext cx="481750" cy="31530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912813" indent="-4556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1827213" indent="-9128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2741613" indent="-13700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3656013" indent="-18272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defTabSz="91418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B1EEA229-0096-49BD-81C1-58B039421B74}" type="slidenum">
              <a:rPr lang="en-US" sz="1400" smtClean="0">
                <a:solidFill>
                  <a:prstClr val="black">
                    <a:tint val="75000"/>
                  </a:prstClr>
                </a:solidFill>
                <a:latin typeface="Arial" pitchFamily="34" charset="0"/>
                <a:cs typeface="Arial" pitchFamily="34" charset="0"/>
              </a:rPr>
              <a:pPr algn="ctr" defTabSz="91418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0</a:t>
            </a:fld>
            <a:endParaRPr lang="en-US" sz="1400" dirty="0">
              <a:solidFill>
                <a:prstClr val="black">
                  <a:tint val="7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0" name="Google Shape;638;p33">
            <a:extLst>
              <a:ext uri="{FF2B5EF4-FFF2-40B4-BE49-F238E27FC236}">
                <a16:creationId xmlns:a16="http://schemas.microsoft.com/office/drawing/2014/main" id="{8E534444-40BF-BB7C-CC0C-31408BE13AED}"/>
              </a:ext>
            </a:extLst>
          </p:cNvPr>
          <p:cNvCxnSpPr>
            <a:cxnSpLocks/>
          </p:cNvCxnSpPr>
          <p:nvPr/>
        </p:nvCxnSpPr>
        <p:spPr>
          <a:xfrm>
            <a:off x="1519518" y="746148"/>
            <a:ext cx="5952916" cy="0"/>
          </a:xfrm>
          <a:prstGeom prst="straightConnector1">
            <a:avLst/>
          </a:prstGeom>
          <a:noFill/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Rectangle 18"/>
          <p:cNvSpPr/>
          <p:nvPr/>
        </p:nvSpPr>
        <p:spPr>
          <a:xfrm>
            <a:off x="669457" y="717220"/>
            <a:ext cx="1118680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50000"/>
              </a:lnSpc>
              <a:buClr>
                <a:schemeClr val="dk2"/>
              </a:buClr>
              <a:buSzPts val="1400"/>
            </a:pPr>
            <a:r>
              <a:rPr lang="vi-VN" sz="2800" u="sng" dirty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Các kỹ thuật deep learning ứng dụng cho </a:t>
            </a:r>
            <a:r>
              <a:rPr lang="vi-VN" sz="2800" u="sng" dirty="0" smtClean="0">
                <a:solidFill>
                  <a:srgbClr val="0070C0"/>
                </a:solidFill>
                <a:latin typeface="Roboto"/>
                <a:ea typeface="Roboto"/>
                <a:cs typeface="Roboto"/>
                <a:sym typeface="Roboto"/>
              </a:rPr>
              <a:t>video summarization</a:t>
            </a:r>
            <a:endParaRPr lang="en-US" sz="2800" u="sng" dirty="0" smtClean="0">
              <a:solidFill>
                <a:srgbClr val="0070C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6602" y="1306447"/>
            <a:ext cx="11635605" cy="36559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8464" y="4829877"/>
            <a:ext cx="9691080" cy="462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438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TextBox 113">
            <a:extLst>
              <a:ext uri="{FF2B5EF4-FFF2-40B4-BE49-F238E27FC236}">
                <a16:creationId xmlns:a16="http://schemas.microsoft.com/office/drawing/2014/main" id="{9DEC3D38-BF15-DA48-AC18-658A11A26D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29250" y="-2782888"/>
            <a:ext cx="1841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FA9B2E-8F16-0643-8738-3086CC7FCBF8}"/>
              </a:ext>
            </a:extLst>
          </p:cNvPr>
          <p:cNvSpPr txBox="1"/>
          <p:nvPr/>
        </p:nvSpPr>
        <p:spPr>
          <a:xfrm>
            <a:off x="1281514" y="47493"/>
            <a:ext cx="15785782" cy="759381"/>
          </a:xfrm>
          <a:prstGeom prst="rect">
            <a:avLst/>
          </a:prstGeom>
        </p:spPr>
        <p:txBody>
          <a:bodyPr vert="horz" lIns="129878" tIns="64938" rIns="129878" bIns="64938" rtlCol="0" anchor="ctr">
            <a:normAutofit fontScale="25000" lnSpcReduction="20000"/>
          </a:bodyPr>
          <a:lstStyle/>
          <a:p>
            <a:pPr>
              <a:lnSpc>
                <a:spcPct val="200000"/>
              </a:lnSpc>
            </a:pP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04.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endParaRPr lang="en-US" sz="17600" b="1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endParaRPr lang="en-US" sz="4200" b="1" dirty="0">
              <a:solidFill>
                <a:srgbClr val="007A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7" name="任意多边形: 形状 22">
            <a:extLst>
              <a:ext uri="{FF2B5EF4-FFF2-40B4-BE49-F238E27FC236}">
                <a16:creationId xmlns:a16="http://schemas.microsoft.com/office/drawing/2014/main" id="{DDE0FF3E-7589-F04C-AF32-76C0D84E7299}"/>
              </a:ext>
            </a:extLst>
          </p:cNvPr>
          <p:cNvSpPr/>
          <p:nvPr/>
        </p:nvSpPr>
        <p:spPr>
          <a:xfrm>
            <a:off x="0" y="10959"/>
            <a:ext cx="1400782" cy="759381"/>
          </a:xfrm>
          <a:custGeom>
            <a:avLst/>
            <a:gdLst>
              <a:gd name="connsiteX0" fmla="*/ 0 w 1072397"/>
              <a:gd name="connsiteY0" fmla="*/ 0 h 581359"/>
              <a:gd name="connsiteX1" fmla="*/ 162311 w 1072397"/>
              <a:gd name="connsiteY1" fmla="*/ 0 h 581359"/>
              <a:gd name="connsiteX2" fmla="*/ 225584 w 1072397"/>
              <a:gd name="connsiteY2" fmla="*/ 0 h 581359"/>
              <a:gd name="connsiteX3" fmla="*/ 248061 w 1072397"/>
              <a:gd name="connsiteY3" fmla="*/ 0 h 581359"/>
              <a:gd name="connsiteX4" fmla="*/ 986647 w 1072397"/>
              <a:gd name="connsiteY4" fmla="*/ 0 h 581359"/>
              <a:gd name="connsiteX5" fmla="*/ 1072397 w 1072397"/>
              <a:gd name="connsiteY5" fmla="*/ 0 h 581359"/>
              <a:gd name="connsiteX6" fmla="*/ 661927 w 1072397"/>
              <a:gd name="connsiteY6" fmla="*/ 581359 h 581359"/>
              <a:gd name="connsiteX7" fmla="*/ 255632 w 1072397"/>
              <a:gd name="connsiteY7" fmla="*/ 581359 h 581359"/>
              <a:gd name="connsiteX8" fmla="*/ 225584 w 1072397"/>
              <a:gd name="connsiteY8" fmla="*/ 581359 h 581359"/>
              <a:gd name="connsiteX9" fmla="*/ 0 w 1072397"/>
              <a:gd name="connsiteY9" fmla="*/ 581359 h 58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2397" h="581359">
                <a:moveTo>
                  <a:pt x="0" y="0"/>
                </a:moveTo>
                <a:lnTo>
                  <a:pt x="162311" y="0"/>
                </a:lnTo>
                <a:lnTo>
                  <a:pt x="225584" y="0"/>
                </a:lnTo>
                <a:lnTo>
                  <a:pt x="248061" y="0"/>
                </a:lnTo>
                <a:lnTo>
                  <a:pt x="986647" y="0"/>
                </a:lnTo>
                <a:lnTo>
                  <a:pt x="1072397" y="0"/>
                </a:lnTo>
                <a:lnTo>
                  <a:pt x="661927" y="581359"/>
                </a:lnTo>
                <a:lnTo>
                  <a:pt x="255632" y="581359"/>
                </a:lnTo>
                <a:lnTo>
                  <a:pt x="225584" y="581359"/>
                </a:lnTo>
                <a:lnTo>
                  <a:pt x="0" y="581359"/>
                </a:lnTo>
                <a:close/>
              </a:path>
            </a:pathLst>
          </a:custGeom>
          <a:solidFill>
            <a:srgbClr val="005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5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53EC6A-01B4-354F-8745-4A401CCD5D25}"/>
              </a:ext>
            </a:extLst>
          </p:cNvPr>
          <p:cNvSpPr/>
          <p:nvPr/>
        </p:nvSpPr>
        <p:spPr>
          <a:xfrm>
            <a:off x="8353429" y="-2790"/>
            <a:ext cx="1581150" cy="45720"/>
          </a:xfrm>
          <a:prstGeom prst="rect">
            <a:avLst/>
          </a:prstGeom>
          <a:gradFill flip="none" rotWithShape="1">
            <a:gsLst>
              <a:gs pos="0">
                <a:srgbClr val="0166B4"/>
              </a:gs>
              <a:gs pos="100000">
                <a:srgbClr val="1CD4E4"/>
              </a:gs>
            </a:gsLst>
            <a:lin ang="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18" tIns="45710" rIns="91418" bIns="45710" spcCol="0" rtlCol="0" anchor="ctr"/>
          <a:lstStyle/>
          <a:p>
            <a:pPr algn="ctr"/>
            <a:endParaRPr lang="en-US"/>
          </a:p>
        </p:txBody>
      </p:sp>
      <p:sp>
        <p:nvSpPr>
          <p:cNvPr id="154" name="Slide Number Placeholder 4">
            <a:extLst>
              <a:ext uri="{FF2B5EF4-FFF2-40B4-BE49-F238E27FC236}">
                <a16:creationId xmlns:a16="http://schemas.microsoft.com/office/drawing/2014/main" id="{7F6F7D68-79BE-0742-B20B-F7985930185C}"/>
              </a:ext>
            </a:extLst>
          </p:cNvPr>
          <p:cNvSpPr txBox="1">
            <a:spLocks/>
          </p:cNvSpPr>
          <p:nvPr/>
        </p:nvSpPr>
        <p:spPr>
          <a:xfrm>
            <a:off x="17440491" y="9659177"/>
            <a:ext cx="481750" cy="31530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912813" indent="-4556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1827213" indent="-9128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2741613" indent="-13700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3656013" indent="-18272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defTabSz="91418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B1EEA229-0096-49BD-81C1-58B039421B74}" type="slidenum">
              <a:rPr lang="en-US" sz="1400" smtClean="0">
                <a:solidFill>
                  <a:prstClr val="black">
                    <a:tint val="75000"/>
                  </a:prstClr>
                </a:solidFill>
                <a:latin typeface="Arial" pitchFamily="34" charset="0"/>
                <a:cs typeface="Arial" pitchFamily="34" charset="0"/>
              </a:rPr>
              <a:pPr algn="ctr" defTabSz="91418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1</a:t>
            </a:fld>
            <a:endParaRPr lang="en-US" sz="1400" dirty="0">
              <a:solidFill>
                <a:prstClr val="black">
                  <a:tint val="7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0" name="Google Shape;638;p33">
            <a:extLst>
              <a:ext uri="{FF2B5EF4-FFF2-40B4-BE49-F238E27FC236}">
                <a16:creationId xmlns:a16="http://schemas.microsoft.com/office/drawing/2014/main" id="{8E534444-40BF-BB7C-CC0C-31408BE13AED}"/>
              </a:ext>
            </a:extLst>
          </p:cNvPr>
          <p:cNvCxnSpPr>
            <a:cxnSpLocks/>
          </p:cNvCxnSpPr>
          <p:nvPr/>
        </p:nvCxnSpPr>
        <p:spPr>
          <a:xfrm>
            <a:off x="1519518" y="746148"/>
            <a:ext cx="5952916" cy="0"/>
          </a:xfrm>
          <a:prstGeom prst="straightConnector1">
            <a:avLst/>
          </a:prstGeom>
          <a:noFill/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076" name="Picture 4" descr="Automated soccer head impact exposure tracking using video and deep learning  | Scientific Report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987" y="3144314"/>
            <a:ext cx="9360504" cy="3163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887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TextBox 113">
            <a:extLst>
              <a:ext uri="{FF2B5EF4-FFF2-40B4-BE49-F238E27FC236}">
                <a16:creationId xmlns:a16="http://schemas.microsoft.com/office/drawing/2014/main" id="{9DEC3D38-BF15-DA48-AC18-658A11A26D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29250" y="-2782888"/>
            <a:ext cx="1841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FA9B2E-8F16-0643-8738-3086CC7FCBF8}"/>
              </a:ext>
            </a:extLst>
          </p:cNvPr>
          <p:cNvSpPr txBox="1"/>
          <p:nvPr/>
        </p:nvSpPr>
        <p:spPr>
          <a:xfrm>
            <a:off x="1281514" y="47493"/>
            <a:ext cx="15785782" cy="759381"/>
          </a:xfrm>
          <a:prstGeom prst="rect">
            <a:avLst/>
          </a:prstGeom>
        </p:spPr>
        <p:txBody>
          <a:bodyPr vert="horz" lIns="129878" tIns="64938" rIns="129878" bIns="64938" rtlCol="0" anchor="ctr">
            <a:normAutofit fontScale="25000" lnSpcReduction="20000"/>
          </a:bodyPr>
          <a:lstStyle/>
          <a:p>
            <a:pPr>
              <a:lnSpc>
                <a:spcPct val="200000"/>
              </a:lnSpc>
            </a:pP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04.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endParaRPr lang="en-US" sz="17600" b="1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endParaRPr lang="en-US" sz="4200" b="1" dirty="0">
              <a:solidFill>
                <a:srgbClr val="007A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7" name="任意多边形: 形状 22">
            <a:extLst>
              <a:ext uri="{FF2B5EF4-FFF2-40B4-BE49-F238E27FC236}">
                <a16:creationId xmlns:a16="http://schemas.microsoft.com/office/drawing/2014/main" id="{DDE0FF3E-7589-F04C-AF32-76C0D84E7299}"/>
              </a:ext>
            </a:extLst>
          </p:cNvPr>
          <p:cNvSpPr/>
          <p:nvPr/>
        </p:nvSpPr>
        <p:spPr>
          <a:xfrm>
            <a:off x="0" y="10959"/>
            <a:ext cx="1400782" cy="759381"/>
          </a:xfrm>
          <a:custGeom>
            <a:avLst/>
            <a:gdLst>
              <a:gd name="connsiteX0" fmla="*/ 0 w 1072397"/>
              <a:gd name="connsiteY0" fmla="*/ 0 h 581359"/>
              <a:gd name="connsiteX1" fmla="*/ 162311 w 1072397"/>
              <a:gd name="connsiteY1" fmla="*/ 0 h 581359"/>
              <a:gd name="connsiteX2" fmla="*/ 225584 w 1072397"/>
              <a:gd name="connsiteY2" fmla="*/ 0 h 581359"/>
              <a:gd name="connsiteX3" fmla="*/ 248061 w 1072397"/>
              <a:gd name="connsiteY3" fmla="*/ 0 h 581359"/>
              <a:gd name="connsiteX4" fmla="*/ 986647 w 1072397"/>
              <a:gd name="connsiteY4" fmla="*/ 0 h 581359"/>
              <a:gd name="connsiteX5" fmla="*/ 1072397 w 1072397"/>
              <a:gd name="connsiteY5" fmla="*/ 0 h 581359"/>
              <a:gd name="connsiteX6" fmla="*/ 661927 w 1072397"/>
              <a:gd name="connsiteY6" fmla="*/ 581359 h 581359"/>
              <a:gd name="connsiteX7" fmla="*/ 255632 w 1072397"/>
              <a:gd name="connsiteY7" fmla="*/ 581359 h 581359"/>
              <a:gd name="connsiteX8" fmla="*/ 225584 w 1072397"/>
              <a:gd name="connsiteY8" fmla="*/ 581359 h 581359"/>
              <a:gd name="connsiteX9" fmla="*/ 0 w 1072397"/>
              <a:gd name="connsiteY9" fmla="*/ 581359 h 58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2397" h="581359">
                <a:moveTo>
                  <a:pt x="0" y="0"/>
                </a:moveTo>
                <a:lnTo>
                  <a:pt x="162311" y="0"/>
                </a:lnTo>
                <a:lnTo>
                  <a:pt x="225584" y="0"/>
                </a:lnTo>
                <a:lnTo>
                  <a:pt x="248061" y="0"/>
                </a:lnTo>
                <a:lnTo>
                  <a:pt x="986647" y="0"/>
                </a:lnTo>
                <a:lnTo>
                  <a:pt x="1072397" y="0"/>
                </a:lnTo>
                <a:lnTo>
                  <a:pt x="661927" y="581359"/>
                </a:lnTo>
                <a:lnTo>
                  <a:pt x="255632" y="581359"/>
                </a:lnTo>
                <a:lnTo>
                  <a:pt x="225584" y="581359"/>
                </a:lnTo>
                <a:lnTo>
                  <a:pt x="0" y="581359"/>
                </a:lnTo>
                <a:close/>
              </a:path>
            </a:pathLst>
          </a:custGeom>
          <a:solidFill>
            <a:srgbClr val="005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5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53EC6A-01B4-354F-8745-4A401CCD5D25}"/>
              </a:ext>
            </a:extLst>
          </p:cNvPr>
          <p:cNvSpPr/>
          <p:nvPr/>
        </p:nvSpPr>
        <p:spPr>
          <a:xfrm>
            <a:off x="8353429" y="-2790"/>
            <a:ext cx="1581150" cy="45720"/>
          </a:xfrm>
          <a:prstGeom prst="rect">
            <a:avLst/>
          </a:prstGeom>
          <a:gradFill flip="none" rotWithShape="1">
            <a:gsLst>
              <a:gs pos="0">
                <a:srgbClr val="0166B4"/>
              </a:gs>
              <a:gs pos="100000">
                <a:srgbClr val="1CD4E4"/>
              </a:gs>
            </a:gsLst>
            <a:lin ang="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18" tIns="45710" rIns="91418" bIns="45710" spcCol="0" rtlCol="0" anchor="ctr"/>
          <a:lstStyle/>
          <a:p>
            <a:pPr algn="ctr"/>
            <a:endParaRPr lang="en-US"/>
          </a:p>
        </p:txBody>
      </p:sp>
      <p:sp>
        <p:nvSpPr>
          <p:cNvPr id="154" name="Slide Number Placeholder 4">
            <a:extLst>
              <a:ext uri="{FF2B5EF4-FFF2-40B4-BE49-F238E27FC236}">
                <a16:creationId xmlns:a16="http://schemas.microsoft.com/office/drawing/2014/main" id="{7F6F7D68-79BE-0742-B20B-F7985930185C}"/>
              </a:ext>
            </a:extLst>
          </p:cNvPr>
          <p:cNvSpPr txBox="1">
            <a:spLocks/>
          </p:cNvSpPr>
          <p:nvPr/>
        </p:nvSpPr>
        <p:spPr>
          <a:xfrm>
            <a:off x="17440491" y="9659177"/>
            <a:ext cx="481750" cy="31530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912813" indent="-4556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1827213" indent="-9128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2741613" indent="-13700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3656013" indent="-18272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defTabSz="91418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B1EEA229-0096-49BD-81C1-58B039421B74}" type="slidenum">
              <a:rPr lang="en-US" sz="1400" smtClean="0">
                <a:solidFill>
                  <a:prstClr val="black">
                    <a:tint val="75000"/>
                  </a:prstClr>
                </a:solidFill>
                <a:latin typeface="Arial" pitchFamily="34" charset="0"/>
                <a:cs typeface="Arial" pitchFamily="34" charset="0"/>
              </a:rPr>
              <a:pPr algn="ctr" defTabSz="91418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2</a:t>
            </a:fld>
            <a:endParaRPr lang="en-US" sz="1400" dirty="0">
              <a:solidFill>
                <a:prstClr val="black">
                  <a:tint val="7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52926" y="837512"/>
            <a:ext cx="15914370" cy="5293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vi-VN" altLang="en-US" sz="2400" b="1" u="sng" dirty="0">
                <a:latin typeface="Roboto"/>
              </a:rPr>
              <a:t>Xây dựng bộ dữ liệu hành động đề xuất</a:t>
            </a:r>
          </a:p>
        </p:txBody>
      </p:sp>
      <p:cxnSp>
        <p:nvCxnSpPr>
          <p:cNvPr id="10" name="Google Shape;638;p33">
            <a:extLst>
              <a:ext uri="{FF2B5EF4-FFF2-40B4-BE49-F238E27FC236}">
                <a16:creationId xmlns:a16="http://schemas.microsoft.com/office/drawing/2014/main" id="{8E534444-40BF-BB7C-CC0C-31408BE13AED}"/>
              </a:ext>
            </a:extLst>
          </p:cNvPr>
          <p:cNvCxnSpPr>
            <a:cxnSpLocks/>
          </p:cNvCxnSpPr>
          <p:nvPr/>
        </p:nvCxnSpPr>
        <p:spPr>
          <a:xfrm>
            <a:off x="1519518" y="746148"/>
            <a:ext cx="5952916" cy="0"/>
          </a:xfrm>
          <a:prstGeom prst="straightConnector1">
            <a:avLst/>
          </a:prstGeom>
          <a:noFill/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3810075"/>
              </p:ext>
            </p:extLst>
          </p:nvPr>
        </p:nvGraphicFramePr>
        <p:xfrm>
          <a:off x="864043" y="1505529"/>
          <a:ext cx="16492136" cy="75605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763273">
                  <a:extLst>
                    <a:ext uri="{9D8B030D-6E8A-4147-A177-3AD203B41FA5}">
                      <a16:colId xmlns:a16="http://schemas.microsoft.com/office/drawing/2014/main" val="510589275"/>
                    </a:ext>
                  </a:extLst>
                </a:gridCol>
                <a:gridCol w="4034439">
                  <a:extLst>
                    <a:ext uri="{9D8B030D-6E8A-4147-A177-3AD203B41FA5}">
                      <a16:colId xmlns:a16="http://schemas.microsoft.com/office/drawing/2014/main" val="1358134868"/>
                    </a:ext>
                  </a:extLst>
                </a:gridCol>
                <a:gridCol w="10327703">
                  <a:extLst>
                    <a:ext uri="{9D8B030D-6E8A-4147-A177-3AD203B41FA5}">
                      <a16:colId xmlns:a16="http://schemas.microsoft.com/office/drawing/2014/main" val="2826562490"/>
                    </a:ext>
                  </a:extLst>
                </a:gridCol>
                <a:gridCol w="1366721">
                  <a:extLst>
                    <a:ext uri="{9D8B030D-6E8A-4147-A177-3AD203B41FA5}">
                      <a16:colId xmlns:a16="http://schemas.microsoft.com/office/drawing/2014/main" val="2993956049"/>
                    </a:ext>
                  </a:extLst>
                </a:gridCol>
              </a:tblGrid>
              <a:tr h="50971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STT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u="none" strike="noStrike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Cảnh quay đề xuất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b="1" u="none" strike="noStrike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Tổ hợp các sự kiện</a:t>
                      </a:r>
                      <a:endParaRPr lang="en-US" sz="2400" b="1" i="0" u="none" strike="noStrike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Video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83479466"/>
                  </a:ext>
                </a:extLst>
              </a:tr>
              <a:tr h="50901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1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Giới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thiệu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đội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hình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 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 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17577063"/>
                  </a:ext>
                </a:extLst>
              </a:tr>
              <a:tr h="214312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2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Tấn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công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ghi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bàn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-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Chuyền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Sút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Bàn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thắng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/>
                      </a:r>
                      <a:b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-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góc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Sút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(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đánh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đầu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)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Bàn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thắng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/>
                      </a:r>
                      <a:b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-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Ném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biên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Sút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(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đánh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đầu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)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Bàn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thắng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/>
                      </a:r>
                      <a:b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-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Phạm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lỗi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trực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tiếp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Bàn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thắng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/>
                      </a:r>
                      <a:b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-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Phạm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lỗi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Penalty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Bàn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thắng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 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61745232"/>
                  </a:ext>
                </a:extLst>
              </a:tr>
              <a:tr h="5120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3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 err="1" smtClean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Ghi</a:t>
                      </a:r>
                      <a:r>
                        <a:rPr lang="en-US" sz="2400" u="none" strike="noStrike" dirty="0" smtClean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 smtClean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bàn</a:t>
                      </a:r>
                      <a:r>
                        <a:rPr lang="en-US" sz="2400" u="none" strike="noStrike" dirty="0" smtClean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không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hợp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lệ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Tấn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công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ghi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bàn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Việt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vị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,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phạm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lỗi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Không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công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nhận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bàn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thắng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 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37316295"/>
                  </a:ext>
                </a:extLst>
              </a:tr>
              <a:tr h="17145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4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Tấn công nguy hiểm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-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Chuyền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(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góc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,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ném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biên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)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Sút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(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đánh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đầu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)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Bị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thủ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môn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(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hậu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vệ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)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cản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phá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/>
                      </a:r>
                      <a:b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-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Chuyền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(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góc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,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ném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biên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)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Sút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(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đánh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đầu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)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Bóng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chệch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khung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thành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/>
                      </a:r>
                      <a:b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-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Phạm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lỗi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trực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tiếp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Bị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thủ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môn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cản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phá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(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Bóng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chệch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khung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thành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)</a:t>
                      </a:r>
                      <a:b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</a:b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-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Phạm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lỗi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-&gt; Penalty -&gt;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Bị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thủ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môn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cản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phá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(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Bóng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chệch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khung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thành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)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 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57930145"/>
                  </a:ext>
                </a:extLst>
              </a:tr>
              <a:tr h="5120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5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Phạm lỗi thẻ đỏ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Phạm lỗi - Trọng tài rút thẻ đỏ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 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02546422"/>
                  </a:ext>
                </a:extLst>
              </a:tr>
              <a:tr h="5120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6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Phạm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lỗi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thẻ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vàng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Phạm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lỗi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-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Trọng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tài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rút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thẻ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vàng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 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50685660"/>
                  </a:ext>
                </a:extLst>
              </a:tr>
              <a:tr h="5120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7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vi-VN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Thay người</a:t>
                      </a:r>
                      <a:endParaRPr lang="vi-VN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 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 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83752452"/>
                  </a:ext>
                </a:extLst>
              </a:tr>
              <a:tr h="51206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8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Biểu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diễn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kỹ</a:t>
                      </a:r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 </a:t>
                      </a:r>
                      <a:r>
                        <a:rPr lang="en-US" sz="2400" u="none" strike="noStrike" dirty="0" err="1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năng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 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 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2103826"/>
                  </a:ext>
                </a:extLst>
              </a:tr>
            </a:tbl>
          </a:graphicData>
        </a:graphic>
      </p:graphicFrame>
      <p:sp>
        <p:nvSpPr>
          <p:cNvPr id="5" name="Action Button: Movie 4">
            <a:hlinkClick r:id="rId3" action="ppaction://hlinkfile" highlightClick="1"/>
          </p:cNvPr>
          <p:cNvSpPr/>
          <p:nvPr/>
        </p:nvSpPr>
        <p:spPr>
          <a:xfrm>
            <a:off x="16202024" y="2051255"/>
            <a:ext cx="865271" cy="414338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ction Button: Movie 11">
            <a:hlinkClick r:id="" action="ppaction://noaction" highlightClick="1"/>
          </p:cNvPr>
          <p:cNvSpPr/>
          <p:nvPr/>
        </p:nvSpPr>
        <p:spPr>
          <a:xfrm>
            <a:off x="16202024" y="3335614"/>
            <a:ext cx="865271" cy="414338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ction Button: Movie 12">
            <a:hlinkClick r:id="" action="ppaction://noaction" highlightClick="1"/>
          </p:cNvPr>
          <p:cNvSpPr/>
          <p:nvPr/>
        </p:nvSpPr>
        <p:spPr>
          <a:xfrm>
            <a:off x="16202024" y="4720952"/>
            <a:ext cx="865271" cy="414338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ction Button: Movie 13">
            <a:hlinkClick r:id="" action="ppaction://noaction" highlightClick="1"/>
          </p:cNvPr>
          <p:cNvSpPr/>
          <p:nvPr/>
        </p:nvSpPr>
        <p:spPr>
          <a:xfrm>
            <a:off x="16202024" y="5938078"/>
            <a:ext cx="865271" cy="414338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ction Button: Movie 14">
            <a:hlinkClick r:id="" action="ppaction://noaction" highlightClick="1"/>
          </p:cNvPr>
          <p:cNvSpPr/>
          <p:nvPr/>
        </p:nvSpPr>
        <p:spPr>
          <a:xfrm>
            <a:off x="16202024" y="7061990"/>
            <a:ext cx="865271" cy="414338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ction Button: Movie 15">
            <a:hlinkClick r:id="" action="ppaction://noaction" highlightClick="1"/>
          </p:cNvPr>
          <p:cNvSpPr/>
          <p:nvPr/>
        </p:nvSpPr>
        <p:spPr>
          <a:xfrm>
            <a:off x="16202024" y="7571427"/>
            <a:ext cx="865271" cy="414338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ction Button: Movie 16">
            <a:hlinkClick r:id="" action="ppaction://noaction" highlightClick="1"/>
          </p:cNvPr>
          <p:cNvSpPr/>
          <p:nvPr/>
        </p:nvSpPr>
        <p:spPr>
          <a:xfrm>
            <a:off x="16202024" y="8095713"/>
            <a:ext cx="865271" cy="414338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ction Button: Movie 17">
            <a:hlinkClick r:id="" action="ppaction://noaction" highlightClick="1"/>
          </p:cNvPr>
          <p:cNvSpPr/>
          <p:nvPr/>
        </p:nvSpPr>
        <p:spPr>
          <a:xfrm>
            <a:off x="16202024" y="8609568"/>
            <a:ext cx="865271" cy="414338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534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6" name="TextBox 113">
            <a:extLst>
              <a:ext uri="{FF2B5EF4-FFF2-40B4-BE49-F238E27FC236}">
                <a16:creationId xmlns:a16="http://schemas.microsoft.com/office/drawing/2014/main" id="{9DEC3D38-BF15-DA48-AC18-658A11A26DA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29250" y="-2782888"/>
            <a:ext cx="1841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FA9B2E-8F16-0643-8738-3086CC7FCBF8}"/>
              </a:ext>
            </a:extLst>
          </p:cNvPr>
          <p:cNvSpPr txBox="1"/>
          <p:nvPr/>
        </p:nvSpPr>
        <p:spPr>
          <a:xfrm>
            <a:off x="1281514" y="47493"/>
            <a:ext cx="15785782" cy="759381"/>
          </a:xfrm>
          <a:prstGeom prst="rect">
            <a:avLst/>
          </a:prstGeom>
        </p:spPr>
        <p:txBody>
          <a:bodyPr vert="horz" lIns="129878" tIns="64938" rIns="129878" bIns="64938" rtlCol="0" anchor="ctr">
            <a:normAutofit fontScale="25000" lnSpcReduction="20000"/>
          </a:bodyPr>
          <a:lstStyle/>
          <a:p>
            <a:pPr>
              <a:lnSpc>
                <a:spcPct val="200000"/>
              </a:lnSpc>
            </a:pP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04.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dung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176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76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endParaRPr lang="en-US" sz="17600" b="1" dirty="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</a:pPr>
            <a:endParaRPr lang="en-US" sz="4200" b="1" dirty="0">
              <a:solidFill>
                <a:srgbClr val="007AFF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7" name="任意多边形: 形状 22">
            <a:extLst>
              <a:ext uri="{FF2B5EF4-FFF2-40B4-BE49-F238E27FC236}">
                <a16:creationId xmlns:a16="http://schemas.microsoft.com/office/drawing/2014/main" id="{DDE0FF3E-7589-F04C-AF32-76C0D84E7299}"/>
              </a:ext>
            </a:extLst>
          </p:cNvPr>
          <p:cNvSpPr/>
          <p:nvPr/>
        </p:nvSpPr>
        <p:spPr>
          <a:xfrm>
            <a:off x="0" y="10959"/>
            <a:ext cx="1400782" cy="759381"/>
          </a:xfrm>
          <a:custGeom>
            <a:avLst/>
            <a:gdLst>
              <a:gd name="connsiteX0" fmla="*/ 0 w 1072397"/>
              <a:gd name="connsiteY0" fmla="*/ 0 h 581359"/>
              <a:gd name="connsiteX1" fmla="*/ 162311 w 1072397"/>
              <a:gd name="connsiteY1" fmla="*/ 0 h 581359"/>
              <a:gd name="connsiteX2" fmla="*/ 225584 w 1072397"/>
              <a:gd name="connsiteY2" fmla="*/ 0 h 581359"/>
              <a:gd name="connsiteX3" fmla="*/ 248061 w 1072397"/>
              <a:gd name="connsiteY3" fmla="*/ 0 h 581359"/>
              <a:gd name="connsiteX4" fmla="*/ 986647 w 1072397"/>
              <a:gd name="connsiteY4" fmla="*/ 0 h 581359"/>
              <a:gd name="connsiteX5" fmla="*/ 1072397 w 1072397"/>
              <a:gd name="connsiteY5" fmla="*/ 0 h 581359"/>
              <a:gd name="connsiteX6" fmla="*/ 661927 w 1072397"/>
              <a:gd name="connsiteY6" fmla="*/ 581359 h 581359"/>
              <a:gd name="connsiteX7" fmla="*/ 255632 w 1072397"/>
              <a:gd name="connsiteY7" fmla="*/ 581359 h 581359"/>
              <a:gd name="connsiteX8" fmla="*/ 225584 w 1072397"/>
              <a:gd name="connsiteY8" fmla="*/ 581359 h 581359"/>
              <a:gd name="connsiteX9" fmla="*/ 0 w 1072397"/>
              <a:gd name="connsiteY9" fmla="*/ 581359 h 581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72397" h="581359">
                <a:moveTo>
                  <a:pt x="0" y="0"/>
                </a:moveTo>
                <a:lnTo>
                  <a:pt x="162311" y="0"/>
                </a:lnTo>
                <a:lnTo>
                  <a:pt x="225584" y="0"/>
                </a:lnTo>
                <a:lnTo>
                  <a:pt x="248061" y="0"/>
                </a:lnTo>
                <a:lnTo>
                  <a:pt x="986647" y="0"/>
                </a:lnTo>
                <a:lnTo>
                  <a:pt x="1072397" y="0"/>
                </a:lnTo>
                <a:lnTo>
                  <a:pt x="661927" y="581359"/>
                </a:lnTo>
                <a:lnTo>
                  <a:pt x="255632" y="581359"/>
                </a:lnTo>
                <a:lnTo>
                  <a:pt x="225584" y="581359"/>
                </a:lnTo>
                <a:lnTo>
                  <a:pt x="0" y="581359"/>
                </a:lnTo>
                <a:close/>
              </a:path>
            </a:pathLst>
          </a:custGeom>
          <a:solidFill>
            <a:srgbClr val="005A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5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53EC6A-01B4-354F-8745-4A401CCD5D25}"/>
              </a:ext>
            </a:extLst>
          </p:cNvPr>
          <p:cNvSpPr/>
          <p:nvPr/>
        </p:nvSpPr>
        <p:spPr>
          <a:xfrm>
            <a:off x="8353429" y="-2790"/>
            <a:ext cx="1581150" cy="45720"/>
          </a:xfrm>
          <a:prstGeom prst="rect">
            <a:avLst/>
          </a:prstGeom>
          <a:gradFill flip="none" rotWithShape="1">
            <a:gsLst>
              <a:gs pos="0">
                <a:srgbClr val="0166B4"/>
              </a:gs>
              <a:gs pos="100000">
                <a:srgbClr val="1CD4E4"/>
              </a:gs>
            </a:gsLst>
            <a:lin ang="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18" tIns="45710" rIns="91418" bIns="45710" spcCol="0" rtlCol="0" anchor="ctr"/>
          <a:lstStyle/>
          <a:p>
            <a:pPr algn="ctr"/>
            <a:endParaRPr lang="en-US"/>
          </a:p>
        </p:txBody>
      </p:sp>
      <p:sp>
        <p:nvSpPr>
          <p:cNvPr id="154" name="Slide Number Placeholder 4">
            <a:extLst>
              <a:ext uri="{FF2B5EF4-FFF2-40B4-BE49-F238E27FC236}">
                <a16:creationId xmlns:a16="http://schemas.microsoft.com/office/drawing/2014/main" id="{7F6F7D68-79BE-0742-B20B-F7985930185C}"/>
              </a:ext>
            </a:extLst>
          </p:cNvPr>
          <p:cNvSpPr txBox="1">
            <a:spLocks/>
          </p:cNvSpPr>
          <p:nvPr/>
        </p:nvSpPr>
        <p:spPr>
          <a:xfrm>
            <a:off x="17440491" y="9659177"/>
            <a:ext cx="481750" cy="31530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912813" indent="-4556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1827213" indent="-9128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2741613" indent="-13700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3656013" indent="-1827213" algn="l" defTabSz="912813" rtl="0" eaLnBrk="0" fontAlgn="base" hangingPunct="0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36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defTabSz="91418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B1EEA229-0096-49BD-81C1-58B039421B74}" type="slidenum">
              <a:rPr lang="en-US" sz="1400" smtClean="0">
                <a:solidFill>
                  <a:prstClr val="black">
                    <a:tint val="75000"/>
                  </a:prstClr>
                </a:solidFill>
                <a:latin typeface="Arial" pitchFamily="34" charset="0"/>
                <a:cs typeface="Arial" pitchFamily="34" charset="0"/>
              </a:rPr>
              <a:pPr algn="ctr" defTabSz="914180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3</a:t>
            </a:fld>
            <a:endParaRPr lang="en-US" sz="1400" dirty="0">
              <a:solidFill>
                <a:prstClr val="black">
                  <a:tint val="75000"/>
                </a:prstClr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0" name="Google Shape;638;p33">
            <a:extLst>
              <a:ext uri="{FF2B5EF4-FFF2-40B4-BE49-F238E27FC236}">
                <a16:creationId xmlns:a16="http://schemas.microsoft.com/office/drawing/2014/main" id="{8E534444-40BF-BB7C-CC0C-31408BE13AED}"/>
              </a:ext>
            </a:extLst>
          </p:cNvPr>
          <p:cNvCxnSpPr>
            <a:cxnSpLocks/>
          </p:cNvCxnSpPr>
          <p:nvPr/>
        </p:nvCxnSpPr>
        <p:spPr>
          <a:xfrm>
            <a:off x="1519518" y="746148"/>
            <a:ext cx="5952916" cy="0"/>
          </a:xfrm>
          <a:prstGeom prst="straightConnector1">
            <a:avLst/>
          </a:prstGeom>
          <a:noFill/>
          <a:ln w="38100" cap="flat" cmpd="sng">
            <a:solidFill>
              <a:srgbClr val="6AA8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Action Button: Movie 3">
            <a:hlinkClick r:id="rId3" action="ppaction://hlinkfile" highlightClick="1"/>
          </p:cNvPr>
          <p:cNvSpPr/>
          <p:nvPr/>
        </p:nvSpPr>
        <p:spPr>
          <a:xfrm>
            <a:off x="9934579" y="7765773"/>
            <a:ext cx="679162" cy="728869"/>
          </a:xfrm>
          <a:prstGeom prst="actionButtonMovi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074" y="843408"/>
            <a:ext cx="8766724" cy="881576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1752" y="923978"/>
            <a:ext cx="9050777" cy="474088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010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51751</TotalTime>
  <Words>468</Words>
  <Application>Microsoft Office PowerPoint</Application>
  <PresentationFormat>Custom</PresentationFormat>
  <Paragraphs>60</Paragraphs>
  <Slides>4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Calibri Light</vt:lpstr>
      <vt:lpstr>等线</vt:lpstr>
      <vt:lpstr>Roboto</vt:lpstr>
      <vt:lpstr>Wingdings</vt:lpstr>
      <vt:lpstr>Office Theme</vt:lpstr>
      <vt:lpstr>think-cell Slide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DUNGHT</dc:creator>
  <cp:lastModifiedBy>Tuan Nguyen Ngoc (EDA - AI.DS)</cp:lastModifiedBy>
  <cp:revision>2445</cp:revision>
  <dcterms:created xsi:type="dcterms:W3CDTF">2018-07-16T16:53:28Z</dcterms:created>
  <dcterms:modified xsi:type="dcterms:W3CDTF">2023-12-09T04:23:54Z</dcterms:modified>
</cp:coreProperties>
</file>